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x="5759958" cy="3240023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"/>
            <a:ext cx="5760110" cy="32401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8307" y="1364172"/>
            <a:ext cx="3950659" cy="3306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600" b="1">
                <a:solidFill>
                  <a:srgbClr val="F3F6F8"/>
                </a:solidFill>
                <a:latin typeface="黑体"/>
                <a:rFonts a:eastAsia="黑体"/>
              </a:rPr>
              <a:t>数字化转型：迎接未来挑战的战略蓝图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"/>
            <a:ext cx="5759935" cy="32400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659" y="1770260"/>
            <a:ext cx="2129852" cy="27547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b="1">
                <a:solidFill>
                  <a:srgbClr val="003054"/>
                </a:solidFill>
                <a:latin typeface="黑体"/>
                <a:rFonts a:eastAsia="黑体"/>
              </a:rPr>
              <a:t>数字化转型的背景与现状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17" y="1610059"/>
            <a:ext cx="1944659" cy="13429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7088" y="266580"/>
            <a:ext cx="1742606" cy="27547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b="1">
                <a:solidFill>
                  <a:srgbClr val="003054"/>
                </a:solidFill>
                <a:latin typeface="黑体"/>
                <a:rFonts a:eastAsia="黑体"/>
              </a:rPr>
              <a:t>科技进步与经济转型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5632" y="753793"/>
            <a:ext cx="4310168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科技驱动升级：数字化技术如云计算、大数据推动传统产业升级，提高效率。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5632" y="925865"/>
            <a:ext cx="4923642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数字经济崛起：电子商务、数字支付等新业态成为经济增长新引擎，市场规模持续扩大。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5632" y="1097950"/>
            <a:ext cx="5046337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国际竞争焦点：各国竞相发展数字经济，提升国家竞争力，数字化能力成为国际舞台的关键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4177" y="1285834"/>
            <a:ext cx="368084" cy="1745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优势。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26062" y="3072403"/>
            <a:ext cx="202694" cy="1275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3054"/>
                </a:solidFill>
                <a:latin typeface="黑体"/>
                <a:rFonts a:eastAsia="黑体"/>
              </a:rPr>
              <a:t>8/14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277088" y="266580"/>
            <a:ext cx="1355360" cy="27547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b="1">
                <a:solidFill>
                  <a:srgbClr val="003054"/>
                </a:solidFill>
                <a:latin typeface="黑体"/>
                <a:rFonts a:eastAsia="黑体"/>
              </a:rPr>
              <a:t>政策环境与支持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5632" y="783854"/>
            <a:ext cx="3573999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国家导向：政策积极推动数字化转型，为企业提供指导和支持。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5632" y="993886"/>
            <a:ext cx="3573999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政策红利：创新项目得到税收优惠和资金扶持，激发市场活力。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5632" y="1203919"/>
            <a:ext cx="4187473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合规可持续：政策强调数据安全与环保，企业需在发展与合规间找到平衡。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26062" y="3072403"/>
            <a:ext cx="202694" cy="1275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3054"/>
                </a:solidFill>
                <a:latin typeface="黑体"/>
                <a:rFonts a:eastAsia="黑体"/>
              </a:rPr>
              <a:t>9/14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"/>
            <a:ext cx="5759935" cy="32400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659" y="1771631"/>
            <a:ext cx="2323475" cy="27547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b="1">
                <a:solidFill>
                  <a:srgbClr val="003054"/>
                </a:solidFill>
                <a:latin typeface="黑体"/>
                <a:rFonts a:eastAsia="黑体"/>
              </a:rPr>
              <a:t>数字化转型技能与培训路径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277088" y="266580"/>
            <a:ext cx="1411833" cy="27547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b="1">
                <a:solidFill>
                  <a:srgbClr val="003054"/>
                </a:solidFill>
                <a:latin typeface="黑体"/>
                <a:rFonts a:eastAsia="黑体"/>
              </a:rPr>
              <a:t>AI 人工智能认证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5632" y="783651"/>
            <a:ext cx="5009055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AI 基础理论与应用：掌握机器学习原理，理解神经网络结构，探索 AI 在实际场景的应用。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5632" y="993683"/>
            <a:ext cx="5050951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数据分析与处理：提升数据清洗、建模和分析技能，利用工具如 Python 或 R 进行高效数据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4177" y="1181580"/>
            <a:ext cx="368084" cy="1745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处理。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5632" y="1375801"/>
            <a:ext cx="5131750" cy="2651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AI 解决方案实践：参与项目，设计并实施 AI 解决方案，解决实际问题，增强问题解决能力。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73687" y="3072403"/>
            <a:ext cx="255075" cy="1275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3054"/>
                </a:solidFill>
                <a:latin typeface="黑体"/>
                <a:rFonts a:eastAsia="黑体"/>
              </a:rPr>
              <a:t>10/14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668" y="1554674"/>
            <a:ext cx="1342982" cy="1342982"/>
          </a:xfrm>
          <a:prstGeom prst="rect">
            <a:avLst/>
          </a:prstGeom>
        </p:spPr>
      </p:pic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1762" y="1554674"/>
            <a:ext cx="1603646" cy="13429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7088" y="266580"/>
            <a:ext cx="1548983" cy="27547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b="1">
                <a:solidFill>
                  <a:srgbClr val="003054"/>
                </a:solidFill>
                <a:latin typeface="黑体"/>
                <a:rFonts a:eastAsia="黑体"/>
              </a:rPr>
              <a:t>项目管理专业认证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5632" y="770316"/>
            <a:ext cx="5144094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项目管理知识体系：掌握 PMBOK 指南，理解项目生命周期与五大过程组，确保流程规范化。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5632" y="964092"/>
            <a:ext cx="4678253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高效团队协作：运用协作工具，协调团队成员，优化资源分配，提升项目执行效率。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5632" y="1157869"/>
            <a:ext cx="4923642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风险管理与保障：识别潜在风险，制定应对策略，确保项目按期、按预算、按质量完成。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73687" y="3072403"/>
            <a:ext cx="255075" cy="1275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3054"/>
                </a:solidFill>
                <a:latin typeface="黑体"/>
                <a:rFonts a:eastAsia="黑体"/>
              </a:rPr>
              <a:t>11/14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"/>
            <a:ext cx="5759935" cy="32400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659" y="1767707"/>
            <a:ext cx="968114" cy="27547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b="1">
                <a:solidFill>
                  <a:srgbClr val="003054"/>
                </a:solidFill>
                <a:latin typeface="黑体"/>
                <a:rFonts a:eastAsia="黑体"/>
              </a:rPr>
              <a:t>结语与展望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860" y="1555144"/>
            <a:ext cx="2387525" cy="1342982"/>
          </a:xfrm>
          <a:prstGeom prst="rect">
            <a:avLst/>
          </a:prstGeom>
        </p:spPr>
      </p:pic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0389" y="1555144"/>
            <a:ext cx="1450780" cy="13429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7088" y="266580"/>
            <a:ext cx="1936229" cy="27547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b="1">
                <a:solidFill>
                  <a:srgbClr val="003054"/>
                </a:solidFill>
                <a:latin typeface="黑体"/>
                <a:rFonts a:eastAsia="黑体"/>
              </a:rPr>
              <a:t>数字化转型的未来趋势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5632" y="772043"/>
            <a:ext cx="3968767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智能自动化：AI 与自动化深度融合，推动业务流程智能化，提升效率。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5632" y="965540"/>
            <a:ext cx="4310168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跨界生态系统：企业间打破界限，共建共享的数字化平台，促进创新与协作。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5632" y="1159050"/>
            <a:ext cx="4555558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学习与适应：培养敏捷学习文化，持续适应技术变革，确保组织的灵活性和韧性。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73687" y="3072403"/>
            <a:ext cx="255075" cy="1275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3054"/>
                </a:solidFill>
                <a:latin typeface="黑体"/>
                <a:rFonts a:eastAsia="黑体"/>
              </a:rPr>
              <a:t>12/14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277088" y="266580"/>
            <a:ext cx="1355360" cy="27547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b="1">
                <a:solidFill>
                  <a:srgbClr val="003054"/>
                </a:solidFill>
                <a:latin typeface="黑体"/>
                <a:rFonts a:eastAsia="黑体"/>
              </a:rPr>
              <a:t>对从业者的建议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5632" y="784438"/>
            <a:ext cx="4678253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保持好奇心与学习热情：拥抱变化，持续学习新技术，保持对行业动态的敏锐洞察。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5632" y="994471"/>
            <a:ext cx="5046337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强化技术与业务融合：提升技术理解力，同时理解业务需求，成为技术与业务之间的桥梁。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5632" y="1204503"/>
            <a:ext cx="5046337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培养全球化视野与战略思维：关注全球市场趋势，具备跨文化沟通能力，从宏观角度规划职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4177" y="1392400"/>
            <a:ext cx="490779" cy="1745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业发展。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73687" y="3072403"/>
            <a:ext cx="255075" cy="1275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3054"/>
                </a:solidFill>
                <a:latin typeface="黑体"/>
                <a:rFonts a:eastAsia="黑体"/>
              </a:rPr>
              <a:t>13/14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"/>
            <a:ext cx="5760110" cy="32401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8307" y="1548461"/>
            <a:ext cx="1280988" cy="3306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600" b="1">
                <a:solidFill>
                  <a:srgbClr val="F3F6F8"/>
                </a:solidFill>
                <a:latin typeface="黑体"/>
                <a:rFonts a:eastAsia="黑体"/>
              </a:rPr>
              <a:t>Thank you!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277088" y="266580"/>
            <a:ext cx="903967" cy="27547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b="1">
                <a:solidFill>
                  <a:srgbClr val="003054"/>
                </a:solidFill>
                <a:latin typeface="黑体"/>
                <a:rFonts a:eastAsia="黑体"/>
              </a:rPr>
              <a:t>Overview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7090" y="846591"/>
            <a:ext cx="1644462" cy="22956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100" b="1">
                <a:solidFill>
                  <a:srgbClr val="003054"/>
                </a:solidFill>
                <a:latin typeface="黑体"/>
                <a:rFonts a:eastAsia="黑体"/>
              </a:rPr>
              <a:t>1. 数字化转型趋势洞察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7090" y="1228201"/>
            <a:ext cx="1819099" cy="22956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100" b="1">
                <a:solidFill>
                  <a:srgbClr val="003054"/>
                </a:solidFill>
                <a:latin typeface="黑体"/>
                <a:rFonts a:eastAsia="黑体"/>
              </a:rPr>
              <a:t>2. 数字化转型面临的挑战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7090" y="1609811"/>
            <a:ext cx="1980451" cy="22956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100" b="1">
                <a:solidFill>
                  <a:srgbClr val="003054"/>
                </a:solidFill>
                <a:latin typeface="黑体"/>
                <a:rFonts a:eastAsia="黑体"/>
              </a:rPr>
              <a:t>3. 数字化转型的背景与现状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7090" y="1991420"/>
            <a:ext cx="2141804" cy="22956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100" b="1">
                <a:solidFill>
                  <a:srgbClr val="003054"/>
                </a:solidFill>
                <a:latin typeface="黑体"/>
                <a:rFonts a:eastAsia="黑体"/>
              </a:rPr>
              <a:t>4. 数字化转型技能与培训路径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7090" y="2373030"/>
            <a:ext cx="1012337" cy="22956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100" b="1">
                <a:solidFill>
                  <a:srgbClr val="003054"/>
                </a:solidFill>
                <a:latin typeface="黑体"/>
                <a:rFonts a:eastAsia="黑体"/>
              </a:rPr>
              <a:t>5. 结语与展望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26064" y="3072402"/>
            <a:ext cx="202694" cy="1275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100" b="1">
                <a:solidFill>
                  <a:srgbClr val="003054"/>
                </a:solidFill>
                <a:latin typeface="黑体"/>
                <a:rFonts a:eastAsia="黑体"/>
              </a:rPr>
              <a:t>2/14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"/>
            <a:ext cx="5759935" cy="32400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659" y="1770260"/>
            <a:ext cx="1742606" cy="27547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b="1">
                <a:solidFill>
                  <a:srgbClr val="003054"/>
                </a:solidFill>
                <a:latin typeface="黑体"/>
                <a:rFonts a:eastAsia="黑体"/>
              </a:rPr>
              <a:t>数字化转型趋势洞察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522" y="1555042"/>
            <a:ext cx="2387525" cy="1342982"/>
          </a:xfrm>
          <a:prstGeom prst="rect">
            <a:avLst/>
          </a:prstGeom>
        </p:spPr>
      </p:pic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2026" y="1555042"/>
            <a:ext cx="2387524" cy="13429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7088" y="266580"/>
            <a:ext cx="1411833" cy="27547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b="1">
                <a:solidFill>
                  <a:srgbClr val="003054"/>
                </a:solidFill>
                <a:latin typeface="黑体"/>
                <a:rFonts a:eastAsia="黑体"/>
              </a:rPr>
              <a:t>AI 驱动转型浪潮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5632" y="771700"/>
            <a:ext cx="3355293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核心动力：AI 技术引领变革，成为数字化转型的关键引擎。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5632" y="965261"/>
            <a:ext cx="3819389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自动化效率提升：通过智能自动化，优化工作流程，提高业务效率。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5632" y="1158809"/>
            <a:ext cx="4123508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数据智能决策：利用大数据和 AI 分析，实现科学决策，提升企业洞察力。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26062" y="3072403"/>
            <a:ext cx="202694" cy="1275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3054"/>
                </a:solidFill>
                <a:latin typeface="黑体"/>
                <a:rFonts a:eastAsia="黑体"/>
              </a:rPr>
              <a:t>3/14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125" y="1609602"/>
            <a:ext cx="2689791" cy="13429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7088" y="266580"/>
            <a:ext cx="1355360" cy="27547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b="1">
                <a:solidFill>
                  <a:srgbClr val="003054"/>
                </a:solidFill>
                <a:latin typeface="黑体"/>
                <a:rFonts a:eastAsia="黑体"/>
              </a:rPr>
              <a:t>精益与成本优化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5632" y="750847"/>
            <a:ext cx="3451304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精益理念：将精益原则应用于数字化，消除浪费，提高效率。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5632" y="922919"/>
            <a:ext cx="4310168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成本效益分析：通过数据分析，优化资源分配，实现成本控制与效益最大化。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5632" y="1094991"/>
            <a:ext cx="3696694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客户导向创新：以客户需求为出发点，创新服务，提升客户价值。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7088" y="1289212"/>
            <a:ext cx="4785098" cy="1745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请注意，实际的图表应根据具体数据和设计来创建，上述关键词是用于指示图表类型的。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26062" y="3072403"/>
            <a:ext cx="202694" cy="1275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3054"/>
                </a:solidFill>
                <a:latin typeface="黑体"/>
                <a:rFonts a:eastAsia="黑体"/>
              </a:rPr>
              <a:t>4/14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964" y="1554293"/>
            <a:ext cx="2152628" cy="1342982"/>
          </a:xfrm>
          <a:prstGeom prst="rect">
            <a:avLst/>
          </a:prstGeom>
        </p:spPr>
      </p:pic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8606" y="1554293"/>
            <a:ext cx="1899467" cy="13429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7088" y="266580"/>
            <a:ext cx="1355360" cy="27547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b="1">
                <a:solidFill>
                  <a:srgbClr val="003054"/>
                </a:solidFill>
                <a:latin typeface="黑体"/>
                <a:rFonts a:eastAsia="黑体"/>
              </a:rPr>
              <a:t>变革管理的艺术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5632" y="768919"/>
            <a:ext cx="4064778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数字化转型关键：变革管理确保组织适应技术革新，驱动业务模式创新。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5632" y="962936"/>
            <a:ext cx="4678253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文化转型：培养开放、敏捷的组织文化，鼓励创新和持续学习，以适应数字化环境。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5632" y="1156942"/>
            <a:ext cx="5046337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领导力引领：领导者需展示远见，推动变革，同时确保团队在变革过程中保持士气和方向。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26062" y="3072403"/>
            <a:ext cx="202694" cy="1275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3054"/>
                </a:solidFill>
                <a:latin typeface="黑体"/>
                <a:rFonts a:eastAsia="黑体"/>
              </a:rPr>
              <a:t>5/14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"/>
            <a:ext cx="5759935" cy="32400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659" y="1771631"/>
            <a:ext cx="1936229" cy="27547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b="1">
                <a:solidFill>
                  <a:srgbClr val="003054"/>
                </a:solidFill>
                <a:latin typeface="黑体"/>
                <a:rFonts a:eastAsia="黑体"/>
              </a:rPr>
              <a:t>数字化转型面临的挑战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277088" y="266580"/>
            <a:ext cx="1161737" cy="27547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b="1">
                <a:solidFill>
                  <a:srgbClr val="003054"/>
                </a:solidFill>
                <a:latin typeface="黑体"/>
                <a:rFonts a:eastAsia="黑体"/>
              </a:rPr>
              <a:t>战略定位模糊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5632" y="784641"/>
            <a:ext cx="3696694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确立目标：清晰定义数字化转型的目标，确保组织有明确的方向。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5632" y="994674"/>
            <a:ext cx="3819389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对齐业务：战略规划需与业务目标紧密结合，驱动转型的业务价值。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5632" y="1204706"/>
            <a:ext cx="3573999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动态调整：在执行过程中持续迭代，灵活适应市场和技术变化。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26062" y="3072403"/>
            <a:ext cx="202694" cy="1275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3054"/>
                </a:solidFill>
                <a:latin typeface="黑体"/>
                <a:rFonts a:eastAsia="黑体"/>
              </a:rPr>
              <a:t>6/14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099" y="1554954"/>
            <a:ext cx="1989847" cy="13429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7088" y="266580"/>
            <a:ext cx="1548983" cy="27547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b="1">
                <a:solidFill>
                  <a:srgbClr val="003054"/>
                </a:solidFill>
                <a:latin typeface="黑体"/>
                <a:rFonts a:eastAsia="黑体"/>
              </a:rPr>
              <a:t>组织架构调整困难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5632" y="771357"/>
            <a:ext cx="3451304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传统向敏捷：传统官僚结构向敏捷团队转型，提升响应速度。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5632" y="964969"/>
            <a:ext cx="3573999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协作与沟通：建立跨部门协作机制，强化信息共享与决策效率。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5632" y="1158580"/>
            <a:ext cx="3696694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灵活适应市场：构建能快速适应市场变化的组织，保持竞争优势。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26062" y="3072403"/>
            <a:ext cx="202694" cy="1275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3054"/>
                </a:solidFill>
                <a:latin typeface="黑体"/>
                <a:rFonts a:eastAsia="黑体"/>
              </a:rPr>
              <a:t>7/14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