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x="5759958" cy="3240023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"/>
            <a:ext cx="5760110" cy="32401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307" y="1365353"/>
            <a:ext cx="4880226" cy="330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3F6F8"/>
                </a:solidFill>
                <a:latin typeface="黑体"/>
                <a:rFonts a:eastAsia="黑体"/>
              </a:rPr>
              <a:t>掌握费曼学习法：企业内部高效知识传递与个人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8307" y="1681672"/>
            <a:ext cx="929566" cy="330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3F6F8"/>
                </a:solidFill>
                <a:latin typeface="黑体"/>
                <a:rFonts a:eastAsia="黑体"/>
              </a:rPr>
              <a:t>成长之道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59" y="1784042"/>
            <a:ext cx="1496644" cy="1193752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2583" y="1784042"/>
            <a:ext cx="2335602" cy="11937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088" y="266580"/>
            <a:ext cx="1742606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明确的学习目标设定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753209"/>
            <a:ext cx="5067285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遵循 SMART 原则：具体（Specific）、可衡量（Measurable）、可达成（Attainable）、相关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177" y="941093"/>
            <a:ext cx="4489459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性（Relevant）、时限（Time-bound）的目标设定，确保目标清晰且具有挑战性。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632" y="1097353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输出驱动输入：通过教别人或制作总结来检验理解，这种主动输出过程促进深入学习和知识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4177" y="1285250"/>
            <a:ext cx="368084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巩固。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5632" y="1441511"/>
            <a:ext cx="5144094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回顾与反思：定期回顾学习内容，反思理解程度，找出知识盲点，促进长期记忆和技能提升。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6/18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"/>
            <a:ext cx="5759935" cy="3240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59" y="1770857"/>
            <a:ext cx="2323475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费曼学习法的个人体验分享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7845" y="1554445"/>
            <a:ext cx="2344359" cy="1342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088" y="266580"/>
            <a:ext cx="1742606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学习过程的深度思考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2" y="769439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思考力提升：费曼学习法鼓励主动解释知识，锻炼思维的深度和广度，提高问题解决能力。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963368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学习效率飞跃：通过教别人来检验理解，即时反馈促进快速调整学习策略，实现高效学习。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1157285"/>
            <a:ext cx="4432863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知识应用转化：将复杂概念简化，促进知识的内化，增强实际应用和创新能力。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7/18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"/>
            <a:ext cx="5759935" cy="3240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59" y="1770069"/>
            <a:ext cx="2323475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费曼学习法的实施步骤解析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305" y="1610973"/>
            <a:ext cx="2387525" cy="1342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088" y="266580"/>
            <a:ext cx="1161737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确定学习目标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2" y="752218"/>
            <a:ext cx="4064778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具体化目标：明确你要学习的知识点，将其转化为可衡量和实现的指标。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924290"/>
            <a:ext cx="4432863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深度理解：通过提问和解答，确保你对内容有透彻的把握，能解释其内在机制。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1096375"/>
            <a:ext cx="4187473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教授他人：尝试向他人解释这个概念，这将检验你的理解并找出知识盲点。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632" y="1268448"/>
            <a:ext cx="4187473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循环回顾：定期回顾和简化所学，提炼关键信息，形成有效的记忆和理解。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8/18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"/>
            <a:ext cx="5759935" cy="3240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59" y="1771631"/>
            <a:ext cx="3097966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针对不同群体的费曼学习法介绍方案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033" y="1557087"/>
            <a:ext cx="1716871" cy="1342982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799" y="1557087"/>
            <a:ext cx="1731285" cy="13429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088" y="266580"/>
            <a:ext cx="2129852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一把手与高管的战略视角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771268"/>
            <a:ext cx="4310168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知识资本：费曼学习法提升企业智慧资产，将复杂概念简化，加速战略理解。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963597"/>
            <a:ext cx="4310168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决策效率：通过深入学习，高管能快速把握关键信息，做出明智的战略决策。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632" y="1155938"/>
            <a:ext cx="4415531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案例亮点：[示例公司] 运用费曼学习法，提高团队学习力，成功应对市场变化。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9/18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0531" y="1554954"/>
            <a:ext cx="1719018" cy="13429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088" y="266580"/>
            <a:ext cx="2323475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中层管理人员的执行力强化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2" y="771357"/>
            <a:ext cx="480094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费曼学习法：运用费曼技巧提升理解，将复杂管理概念转化为简洁解释，增强执行力。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964969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有效沟通案例：分析团队领导如何通过清晰传达目标和反馈，提高团队执行力和协作效率。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1158580"/>
            <a:ext cx="480094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实践应用图表：展示从理解提升到行动改进的过程，强调学习对管理实践的直接影响。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3687" y="3072403"/>
            <a:ext cx="255075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10/18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277088" y="266580"/>
            <a:ext cx="1742606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基层员工的技能提升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32" y="784832"/>
            <a:ext cx="3942084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费曼学习法应用：通过模拟教导他人，巩固自身技能，提升工作效率。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2" y="994864"/>
            <a:ext cx="480094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客户服务专业升级：利用费曼学习法理解客户问题，提高问题解决速度和客户满意度。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1204897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案例分析：某客服人员运用费曼学习法，理解复杂产品功能，成功解决客户疑难，提升业绩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177" y="1392793"/>
            <a:ext cx="368458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20%。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3687" y="3072403"/>
            <a:ext cx="255075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11/18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6192" y="1782302"/>
            <a:ext cx="1193752" cy="1193752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4010" y="1782301"/>
            <a:ext cx="1849882" cy="11937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088" y="266580"/>
            <a:ext cx="2517098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流程信息化工程师的创新思维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754580"/>
            <a:ext cx="4555558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费曼学习法驱动创新：运用费曼学习法提升理解，促进技术创新，打破常规思维。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926653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系统优化案例：通过某项目，费曼学习法帮助识别瓶颈，设计出创新的系统优化方案，提高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4177" y="1114549"/>
            <a:ext cx="645893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效率 30%。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5632" y="1270810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实践与反思：定期复盘，以费曼学习法促进知识内化，持续优化工作流程，驱动个人与团队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177" y="1458694"/>
            <a:ext cx="368084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成长。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73687" y="3072403"/>
            <a:ext cx="255075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12/18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277088" y="266580"/>
            <a:ext cx="903967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Overview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77090" y="707679"/>
            <a:ext cx="1967167" cy="2295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003054"/>
                </a:solidFill>
                <a:latin typeface="黑体"/>
                <a:rFonts a:eastAsia="黑体"/>
              </a:rPr>
              <a:t>1. 引言：费曼学习法的魅力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090" y="950376"/>
            <a:ext cx="2141804" cy="2295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003054"/>
                </a:solidFill>
                <a:latin typeface="黑体"/>
                <a:rFonts a:eastAsia="黑体"/>
              </a:rPr>
              <a:t>2. 费曼学习法在企业中的应用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7090" y="1193060"/>
            <a:ext cx="1819099" cy="2295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003054"/>
                </a:solidFill>
                <a:latin typeface="黑体"/>
                <a:rFonts a:eastAsia="黑体"/>
              </a:rPr>
              <a:t>3. 费曼学习法的科学依据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7090" y="1435757"/>
            <a:ext cx="1819099" cy="2295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003054"/>
                </a:solidFill>
                <a:latin typeface="黑体"/>
                <a:rFonts a:eastAsia="黑体"/>
              </a:rPr>
              <a:t>4. 费曼学习法的实践指南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7090" y="1678454"/>
            <a:ext cx="2141804" cy="2295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003054"/>
                </a:solidFill>
                <a:latin typeface="黑体"/>
                <a:rFonts a:eastAsia="黑体"/>
              </a:rPr>
              <a:t>5. 费曼学习法的个人体验分享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7090" y="1921151"/>
            <a:ext cx="2141804" cy="2295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003054"/>
                </a:solidFill>
                <a:latin typeface="黑体"/>
                <a:rFonts a:eastAsia="黑体"/>
              </a:rPr>
              <a:t>6. 费曼学习法的实施步骤解析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7090" y="2163835"/>
            <a:ext cx="2760975" cy="2295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003054"/>
                </a:solidFill>
                <a:latin typeface="黑体"/>
                <a:rFonts a:eastAsia="黑体"/>
              </a:rPr>
              <a:t>7. 针对不同群体的费曼学习法介绍方案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090" y="2406532"/>
            <a:ext cx="1173689" cy="2295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003054"/>
                </a:solidFill>
                <a:latin typeface="黑体"/>
                <a:rFonts a:eastAsia="黑体"/>
              </a:rPr>
              <a:t>8. 常见问题解答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77090" y="2649229"/>
            <a:ext cx="2141804" cy="22956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003054"/>
                </a:solidFill>
                <a:latin typeface="黑体"/>
                <a:rFonts a:eastAsia="黑体"/>
              </a:rPr>
              <a:t>9. 数字化转型专家的注意事项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26064" y="3072402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100" b="1">
                <a:solidFill>
                  <a:srgbClr val="003054"/>
                </a:solidFill>
                <a:latin typeface="黑体"/>
                <a:rFonts a:eastAsia="黑体"/>
              </a:rPr>
              <a:t>2/18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"/>
            <a:ext cx="5759935" cy="3240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59" y="1771047"/>
            <a:ext cx="1161737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常见问题解答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277088" y="266580"/>
            <a:ext cx="1742606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一把手与高管的疑惑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32" y="784641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衡量学习效果：通过设定明确的学习目标，进行定期评估，如测试、项目应用和反馈，以量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4177" y="972525"/>
            <a:ext cx="1104253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化和定性分析进步。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1166746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平衡学习与工作：推行微学习策略，利用碎片时间学习，将新知识立即应用到工作中，实现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177" y="1354643"/>
            <a:ext cx="613474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学以致用。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632" y="1548851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激励团队学习：建立学习文化，提供学习资源，设置学习奖励，鼓励分享和讨论，提升学习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4177" y="1736748"/>
            <a:ext cx="490779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积极性。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73687" y="3072403"/>
            <a:ext cx="255075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13/18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560" y="1780727"/>
            <a:ext cx="1978861" cy="11937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77088" y="266580"/>
            <a:ext cx="1742606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中层管理人员的困惑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2" y="753006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学以致用：将学习成果转化为管理行动，通过实践应用，将新知识与团队管理策略相结合。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925078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时间管理：在繁忙工作中坚持学习，利用碎片时间，如通勤、午休，进行高效学习，设定学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177" y="1112974"/>
            <a:ext cx="1104253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习计划并保持自律。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632" y="1269235"/>
            <a:ext cx="5050203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绩效评估：通过设定学习目标与团队 KPI 关联，定期回顾学习效果，观察团队效率提升，以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4177" y="1457119"/>
            <a:ext cx="1595032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评估学习对团队绩效的影响。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73687" y="3072403"/>
            <a:ext cx="255075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14/18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277088" y="266580"/>
            <a:ext cx="1355360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基层员工的疑问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32" y="784641"/>
            <a:ext cx="5144094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解决实际问题：费曼学习法教你将知识转化为解决工作问题的能力，通过教别人来检验理解。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2" y="994674"/>
            <a:ext cx="4923642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选择学习内容：关注工作中的挑战和需求，优先学习能立即应用到任务中的知识和技能。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1204706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克服学习困难：利用分解法，将复杂主题拆解为小部分，逐步攻克，同时保持持续实践和反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177" y="1392590"/>
            <a:ext cx="245389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馈。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3687" y="3072403"/>
            <a:ext cx="255075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15/18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277088" y="266580"/>
            <a:ext cx="2323475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流程信息化工程师的关注点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32" y="786216"/>
            <a:ext cx="4064778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学习与创新融合：运用费曼学习法，将新技术理解透彻，激发创新应用。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5632" y="996249"/>
            <a:ext cx="4678253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技术难题解决：建立问题解决框架，借助在线资源和同行交流，高效攻克技术难关。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1206281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持续前瞻学习：设定学习路径，关注行业趋势，定期回顾更新知识，保持学习的前瞻性和连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177" y="1394165"/>
            <a:ext cx="368084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贯性。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273687" y="3072403"/>
            <a:ext cx="255075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16/18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"/>
            <a:ext cx="5759935" cy="3240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59" y="1770260"/>
            <a:ext cx="2323475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数字化转型专家的注意事项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TextBox 1"/>
          <p:cNvSpPr txBox="1"/>
          <p:nvPr/>
        </p:nvSpPr>
        <p:spPr>
          <a:xfrm>
            <a:off x="277088" y="266580"/>
            <a:ext cx="1742606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介绍过程中的关键点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5632" y="783257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定制化讲解：针对不同群体，如新员工、管理层，量身定制费曼学习法的讲解内容，确保信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4177" y="971153"/>
            <a:ext cx="1226948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息的针对性和有效性。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1165374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实用性展示：强调学习方法的实践应用，提供案例分析和步骤指南，突出其在企业知识传递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177" y="1353258"/>
            <a:ext cx="1472338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和个人成长中的可操作性。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632" y="1547479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激发学习兴趣：通过互动环节、故事化教学，激发学习者兴趣，建立以内在动机驱动的长期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4177" y="1735363"/>
            <a:ext cx="613474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学习机制。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73687" y="3072403"/>
            <a:ext cx="255075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17/18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"/>
            <a:ext cx="5760110" cy="324013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8307" y="1548461"/>
            <a:ext cx="1280988" cy="3306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600" b="1">
                <a:solidFill>
                  <a:srgbClr val="F3F6F8"/>
                </a:solidFill>
                <a:latin typeface="黑体"/>
                <a:rFonts a:eastAsia="黑体"/>
              </a:rPr>
              <a:t>Thank you!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"/>
            <a:ext cx="5759935" cy="3240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59" y="1770069"/>
            <a:ext cx="2129852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引言：费曼学习法的魅力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262" y="1554865"/>
            <a:ext cx="1599441" cy="1342982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730" y="1554865"/>
            <a:ext cx="2818062" cy="134298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088" y="266580"/>
            <a:ext cx="1355360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费曼学习法简介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771001"/>
            <a:ext cx="3942084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提升理解力：通过教别人来检验自己的理解，增强对知识的深度把握。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964676"/>
            <a:ext cx="480094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检验知识盲点：在解释过程中遇到困难，揭示了个人理解的不足，促进填补知识空白。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632" y="1158339"/>
            <a:ext cx="3573999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锻炼沟通技巧：学习的同时训练表达能力，使知识传递更有效。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3/18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"/>
            <a:ext cx="5759935" cy="3240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59" y="1771047"/>
            <a:ext cx="2323475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费曼学习法在企业中的应用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37" y="1784626"/>
            <a:ext cx="1247349" cy="1193752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148" y="1784626"/>
            <a:ext cx="1813294" cy="1193752"/>
          </a:xfrm>
          <a:prstGeom prst="rect">
            <a:avLst/>
          </a:prstGeom>
        </p:spPr>
      </p:pic>
      <p:pic>
        <p:nvPicPr>
          <p:cNvPr id="4" name="Picture 3" descr="imag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522" y="1784626"/>
            <a:ext cx="1193752" cy="11937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7088" y="266580"/>
            <a:ext cx="1936229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教学与学术学习的桥梁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15632" y="753793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企业内部培训：费曼学习法应用于培训，员工通过教他人来巩固知识，提升内部教学效果。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632" y="925865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个人技能提升：鼓励员工使用费曼学习法自我学习，通过解释概念来深化理解，加速个人成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4177" y="1113762"/>
            <a:ext cx="245389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长。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5632" y="1270022"/>
            <a:ext cx="4678253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团队协作效能：通过互相教授，团队成员共享知识，增强沟通，提高整体协作效率。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7088" y="1464231"/>
            <a:ext cx="4797069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请注意，实际的 PPT 制作中，“团队协作与个人学习” 应替换为符合内容的图表或插图。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4/18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"/>
            <a:ext cx="5759935" cy="3240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59" y="1770069"/>
            <a:ext cx="1936229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费曼学习法的科学依据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315" y="1778365"/>
            <a:ext cx="1968842" cy="1193752"/>
          </a:xfrm>
          <a:prstGeom prst="rect">
            <a:avLst/>
          </a:prstGeom>
        </p:spPr>
      </p:pic>
      <p:pic>
        <p:nvPicPr>
          <p:cNvPr id="3" name="Picture 2" descr="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227" y="1778364"/>
            <a:ext cx="1846529" cy="11937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77088" y="266580"/>
            <a:ext cx="1936229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学习金字塔的理论支撑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5632" y="750643"/>
            <a:ext cx="5067285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教学促进保留：研究表明，通过教授他人，知识保留率高达 90%，强调了教学在学习中的重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4177" y="938540"/>
            <a:ext cx="368084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要性。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632" y="1094801"/>
            <a:ext cx="5144094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SMART 目标：使用具体、可衡量、可达成、相关和时限的目标设定，提升学习效率和专注度。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5632" y="1266873"/>
            <a:ext cx="5046337" cy="2651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• 知识层次结构：金字塔模型展示从听讲到教授他人的知识留存差异，强调主动学习和理解的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4177" y="1454757"/>
            <a:ext cx="368084" cy="1745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0000"/>
                </a:solidFill>
                <a:latin typeface="黑体"/>
                <a:rFonts a:eastAsia="黑体"/>
              </a:rPr>
              <a:t>深度。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26062" y="3072403"/>
            <a:ext cx="202694" cy="1275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900" b="0">
                <a:solidFill>
                  <a:srgbClr val="003054"/>
                </a:solidFill>
                <a:latin typeface="黑体"/>
                <a:rFonts a:eastAsia="黑体"/>
              </a:rPr>
              <a:t>5/18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"/>
            <a:ext cx="5759935" cy="32400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59" y="1770069"/>
            <a:ext cx="1936229" cy="27547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sz="1400" b="1">
                <a:solidFill>
                  <a:srgbClr val="003054"/>
                </a:solidFill>
                <a:latin typeface="黑体"/>
                <a:rFonts a:eastAsia="黑体"/>
              </a:rPr>
              <a:t>费曼学习法的实践指南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